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7" r:id="rId3"/>
    <p:sldId id="268" r:id="rId4"/>
    <p:sldId id="272" r:id="rId5"/>
    <p:sldId id="269" r:id="rId6"/>
    <p:sldId id="270" r:id="rId7"/>
    <p:sldId id="271" r:id="rId8"/>
    <p:sldId id="259" r:id="rId9"/>
    <p:sldId id="261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0722-C975-48E0-B4F2-A0D122E41517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18E3B-2C03-4335-A7FC-D65967D83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9D662-FFC9-42FA-B9A9-A1E221180951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43DF-B01C-4B03-A689-FBFF2CD84D68}" type="datetimeFigureOut">
              <a:rPr lang="it-IT" smtClean="0"/>
              <a:pPr/>
              <a:t>25/09/2012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B880-3C44-4376-858C-76E69AD4E2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424936" cy="1368152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Arial" pitchFamily="34" charset="0"/>
                <a:cs typeface="Arial" pitchFamily="34" charset="0"/>
              </a:rPr>
              <a:t>L’EVOLUZIONE DEL CONTESTO NORMATIVO</a:t>
            </a:r>
            <a:br>
              <a:rPr lang="it-IT" sz="3200" b="1" dirty="0" smtClean="0">
                <a:latin typeface="Arial" pitchFamily="34" charset="0"/>
                <a:cs typeface="Arial" pitchFamily="34" charset="0"/>
              </a:rPr>
            </a:b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DEI SISTEMI </a:t>
            </a:r>
            <a:r>
              <a:rPr lang="it-IT" sz="3200" b="1" dirty="0" err="1" smtClean="0">
                <a:latin typeface="Arial" pitchFamily="34" charset="0"/>
                <a:cs typeface="Arial" pitchFamily="34" charset="0"/>
              </a:rPr>
              <a:t>FIRE&amp;GAS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858000" cy="5334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Ing. Fabio Massimo Turani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00" dirty="0" smtClean="0">
                <a:latin typeface="Arial" pitchFamily="34" charset="0"/>
                <a:cs typeface="Arial" pitchFamily="34" charset="0"/>
              </a:rPr>
              <a:t>FORUM  PREVENZIONE INCENDI 2012 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307332" cy="11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144016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0109" y="1340768"/>
            <a:ext cx="20638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956376" y="2420888"/>
            <a:ext cx="360040" cy="1008112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187624" y="1484784"/>
            <a:ext cx="3600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IL CONTROLLO DEI SISTEMI </a:t>
            </a:r>
          </a:p>
          <a:p>
            <a:pPr algn="ctr"/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PROTEZIONE ANTINCENDIO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779912" y="2761183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SISTEMI NON FIRE FIGHTING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Connettore 2 65"/>
          <p:cNvCxnSpPr/>
          <p:nvPr/>
        </p:nvCxnSpPr>
        <p:spPr>
          <a:xfrm>
            <a:off x="3131840" y="2132856"/>
            <a:ext cx="122413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5148064" y="3121223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/>
          <p:cNvSpPr txBox="1"/>
          <p:nvPr/>
        </p:nvSpPr>
        <p:spPr>
          <a:xfrm>
            <a:off x="3923928" y="3697287"/>
            <a:ext cx="35283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SERRANDE TAGLIAFUOCO (EN 15650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3923928" y="4293096"/>
            <a:ext cx="34563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FERMI ELETTROMAGNETICI E SISTEMI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CONTROLLO ELETTRICO (EN 14637)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3923928" y="5229200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EVACUATORI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FUMO E CALORE</a:t>
            </a:r>
          </a:p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(EN 12101)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611560" y="276118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SISTEMI FIRE FIGHTING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Connettore 2 83"/>
          <p:cNvCxnSpPr/>
          <p:nvPr/>
        </p:nvCxnSpPr>
        <p:spPr>
          <a:xfrm flipH="1">
            <a:off x="1547664" y="2132856"/>
            <a:ext cx="129614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184576"/>
            <a:ext cx="148410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Connettore 2 88"/>
          <p:cNvCxnSpPr/>
          <p:nvPr/>
        </p:nvCxnSpPr>
        <p:spPr>
          <a:xfrm>
            <a:off x="1691680" y="312122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/>
          <p:cNvSpPr txBox="1"/>
          <p:nvPr/>
        </p:nvSpPr>
        <p:spPr>
          <a:xfrm>
            <a:off x="251520" y="3697287"/>
            <a:ext cx="30243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ESTINZIONE A GAS (EN 12094-1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251520" y="4149080"/>
            <a:ext cx="30243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 GLI ALTRI IMPIANTI?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9" grpId="0" animBg="1"/>
      <p:bldP spid="81" grpId="0" animBg="1"/>
      <p:bldP spid="82" grpId="0" animBg="1"/>
      <p:bldP spid="83" grpId="0"/>
      <p:bldP spid="90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67544" y="1340768"/>
            <a:ext cx="31683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IMPIANTI FIRE FIGHTING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CasellaDiTesto 89"/>
          <p:cNvSpPr txBox="1"/>
          <p:nvPr/>
        </p:nvSpPr>
        <p:spPr>
          <a:xfrm>
            <a:off x="467544" y="1844825"/>
            <a:ext cx="3456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ESTINZIONE A SCHIUMA (EN 13565-2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4067944" y="1988840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5364088" y="1844825"/>
            <a:ext cx="33843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EN 54, EN 12094-1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67544" y="2329716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IMPIANTI SPRINKLER (EN 12259, EN 12845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4067944" y="2597422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364088" y="2329135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EN 54 O “ADEGUATE SPECIFICHE TECNICHE”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67544" y="3050376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IMPIANTI SPRAY AD ACQUA </a:t>
            </a:r>
          </a:p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(TS 14816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4067944" y="3318662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364088" y="2978368"/>
            <a:ext cx="34563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EN 54 O </a:t>
            </a:r>
          </a:p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“APPROPRIATE SPECIFICATIONS VALID IN THE PLACE OF USE”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67544" y="3841303"/>
            <a:ext cx="3456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IMPIANTI A POLVERE (EN 12416-2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4067944" y="400506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364088" y="3769876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EN 54, EN 12094-9, VINCOLI SULLA RIVELAZIONE INCENDI (25 MQ)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67544" y="4345940"/>
            <a:ext cx="3456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IMPIANTI AD AEROSOL </a:t>
            </a:r>
          </a:p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(UNI ISO 15779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4067944" y="456196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5364088" y="4417948"/>
            <a:ext cx="34563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EN 54, EN 12094-1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004"/>
            <a:ext cx="2304256" cy="1538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85184"/>
            <a:ext cx="2072913" cy="1557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085184"/>
            <a:ext cx="1944217" cy="1557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80576"/>
            <a:ext cx="1978172" cy="1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4" grpId="0" animBg="1"/>
      <p:bldP spid="25" grpId="0" animBg="1"/>
      <p:bldP spid="27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67544" y="1340768"/>
            <a:ext cx="31683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LO STANDARD EN 54-13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CasellaDiTesto 89"/>
          <p:cNvSpPr txBox="1"/>
          <p:nvPr/>
        </p:nvSpPr>
        <p:spPr>
          <a:xfrm>
            <a:off x="827584" y="1916832"/>
            <a:ext cx="34563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STANDARD POCO CONOSCIUTO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340768"/>
            <a:ext cx="20638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7452320" y="1700808"/>
            <a:ext cx="864096" cy="504056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8532440" y="2420888"/>
            <a:ext cx="275861" cy="432048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8532441" y="3429000"/>
            <a:ext cx="323528" cy="432048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>
            <a:off x="467544" y="1916832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827584" y="2454567"/>
            <a:ext cx="56886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DEFINISCE I REQUISITI PER LA COMPABILITA’ E LA INTERCONNESSIONE DEI COMPONENTI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UN FDAS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ccia a destra 42"/>
          <p:cNvSpPr/>
          <p:nvPr/>
        </p:nvSpPr>
        <p:spPr>
          <a:xfrm>
            <a:off x="467544" y="2546320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827584" y="3174647"/>
            <a:ext cx="56886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SI APPLICA ANCHE AI SISTEMI IN RETE E GERARCHICI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ccia a destra 44"/>
          <p:cNvSpPr/>
          <p:nvPr/>
        </p:nvSpPr>
        <p:spPr>
          <a:xfrm>
            <a:off x="467544" y="3214137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827584" y="3750711"/>
            <a:ext cx="56886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DIFFERENZIA COMPONENTI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TIPO 1 (PREVISTI DA STANDARD EN O NAZIONALI) E TIPO 2 (NON REGOLAMENTATI)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ccia a destra 48"/>
          <p:cNvSpPr/>
          <p:nvPr/>
        </p:nvSpPr>
        <p:spPr>
          <a:xfrm>
            <a:off x="467544" y="3842464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destra 50"/>
          <p:cNvSpPr/>
          <p:nvPr/>
        </p:nvSpPr>
        <p:spPr>
          <a:xfrm rot="5400000">
            <a:off x="3203848" y="4418528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899592" y="4778568"/>
            <a:ext cx="568863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itchFamily="34" charset="0"/>
                <a:cs typeface="Arial" pitchFamily="34" charset="0"/>
              </a:rPr>
              <a:t>I SISTEMI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BUILDING MANAGEMENT E LE STAZIONI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TELESORVEGLIANZA NON SONO CONSIDERATE PARTE DEL FDAS!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899592" y="5785519"/>
            <a:ext cx="79208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LA VALUTAZIONE E’ A CARICO DEL COSTRUTTORE O DELLA “TESTING AUTHORITY” (?)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ccia a destra 53"/>
          <p:cNvSpPr/>
          <p:nvPr/>
        </p:nvSpPr>
        <p:spPr>
          <a:xfrm>
            <a:off x="539552" y="5825009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54" descr="enterpri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149080"/>
            <a:ext cx="1957353" cy="14739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41" grpId="0" animBg="1"/>
      <p:bldP spid="42" grpId="0"/>
      <p:bldP spid="43" grpId="0" animBg="1"/>
      <p:bldP spid="44" grpId="0"/>
      <p:bldP spid="45" grpId="0" animBg="1"/>
      <p:bldP spid="48" grpId="0"/>
      <p:bldP spid="49" grpId="0" animBg="1"/>
      <p:bldP spid="51" grpId="0" animBg="1"/>
      <p:bldP spid="52" grpId="0"/>
      <p:bldP spid="5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95536" y="6165304"/>
            <a:ext cx="36724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EN 60079-29-2: RIVELAZIONE GAS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43608" y="1556792"/>
            <a:ext cx="67687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“safety devices,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controlling devices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and regulating devices intended for use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outside potentially explosive atmospheres </a:t>
            </a:r>
          </a:p>
          <a:p>
            <a:pPr algn="ctr"/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required for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or contributing to the safe functioning of equipment and protective systems with respect to the risks of explosion </a:t>
            </a:r>
          </a:p>
          <a:p>
            <a:pPr algn="ctr"/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are also covered by the scope of this Directive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Direttiva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ATEX) 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 rot="5400000">
            <a:off x="4427984" y="3645024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267744" y="4077072"/>
            <a:ext cx="43204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COME SI VERIFICA LA CONFORMITÀ?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1465139" cy="249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magine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720080" cy="2065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 rot="5400000">
            <a:off x="1331640" y="2276872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340768"/>
            <a:ext cx="65882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VALUTAZIONE DI CONFORMITÀ SISTEMI DI RIVELAZIONE GAS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71600" y="1772816"/>
            <a:ext cx="44644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DIPENDENZA DALLA CATEGORIA (1, 2, 3, M1, M2)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2564904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CATEGORIA  2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2617167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CATEGORIA  1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 rot="5400000">
            <a:off x="1331640" y="3068960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7504" y="3409255"/>
            <a:ext cx="30243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ESAME CE DEL TIPO (ANNEX III)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3697868"/>
            <a:ext cx="302433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GARANZIA QUALITA’ PRODUZIONE </a:t>
            </a:r>
          </a:p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(ANNEX IV) O</a:t>
            </a:r>
          </a:p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VERIFICA SU PRODOTTO (ANNEX V)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 rot="5400000">
            <a:off x="4716016" y="2276872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5400000">
            <a:off x="4716016" y="3068960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491880" y="3409255"/>
            <a:ext cx="30243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ESAME CE DEL TIPO (ANNEX III)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419872" y="3697868"/>
            <a:ext cx="30243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CONFORMITA’ AL TIPO</a:t>
            </a:r>
          </a:p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(ANNEX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VI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) O</a:t>
            </a:r>
          </a:p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GARANZIA QUALITA’ PRODOTTO</a:t>
            </a:r>
          </a:p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(ANNEX VII)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arentesi graffa aperta 24"/>
          <p:cNvSpPr/>
          <p:nvPr/>
        </p:nvSpPr>
        <p:spPr>
          <a:xfrm rot="16200000">
            <a:off x="3167844" y="3392996"/>
            <a:ext cx="432048" cy="33843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835696" y="5354052"/>
            <a:ext cx="3240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itchFamily="34" charset="0"/>
                <a:cs typeface="Arial" pitchFamily="34" charset="0"/>
              </a:rPr>
              <a:t>L’ESAME DEL TIPO RICHIEDE UN ENTE NOTIFICATO!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91680" y="6330806"/>
            <a:ext cx="34208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SECONDO QUALI STANDARD?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 rot="5400000">
            <a:off x="3203848" y="5949280"/>
            <a:ext cx="36004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465139" cy="249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1" grpId="0"/>
      <p:bldP spid="25" grpId="0" animBg="1"/>
      <p:bldP spid="26" grpId="0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olo 6"/>
          <p:cNvSpPr txBox="1">
            <a:spLocks/>
          </p:cNvSpPr>
          <p:nvPr/>
        </p:nvSpPr>
        <p:spPr>
          <a:xfrm>
            <a:off x="323528" y="2370584"/>
            <a:ext cx="8352928" cy="127444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EN 60079-29-1:2009: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Atmosfere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esplosive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Parte 29-1: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Rilevatori di gas infiammabili - Requisiti generali e di prestazione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itolo 6"/>
          <p:cNvSpPr txBox="1">
            <a:spLocks/>
          </p:cNvSpPr>
          <p:nvPr/>
        </p:nvSpPr>
        <p:spPr>
          <a:xfrm>
            <a:off x="323528" y="1412776"/>
            <a:ext cx="8352928" cy="86409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EN 60079-0:2010: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Atmosfere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esplosive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Parte 0: Apparecchiature - Prescrizioni generali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olo 6"/>
          <p:cNvSpPr txBox="1">
            <a:spLocks/>
          </p:cNvSpPr>
          <p:nvPr/>
        </p:nvSpPr>
        <p:spPr>
          <a:xfrm>
            <a:off x="323528" y="3594720"/>
            <a:ext cx="8352928" cy="127444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EN 50104:2011: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Costruzioni elettriche per la rilevazione e la misura di ossigeno - Requisiti di funzionamento e metodi di prova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olo 6"/>
          <p:cNvSpPr txBox="1">
            <a:spLocks/>
          </p:cNvSpPr>
          <p:nvPr/>
        </p:nvSpPr>
        <p:spPr>
          <a:xfrm>
            <a:off x="323528" y="4869160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EN 50271:2011: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Costruzioni elettriche per la rilevazione e misura di gas combustibili, gas tossici od ossigeno - Prescrizioni e prove per le costruzioni che utilizzano software e/o tecnologie digitali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itolo 6"/>
          <p:cNvSpPr txBox="1">
            <a:spLocks/>
          </p:cNvSpPr>
          <p:nvPr/>
        </p:nvSpPr>
        <p:spPr>
          <a:xfrm>
            <a:off x="323528" y="1556792"/>
            <a:ext cx="8352928" cy="230425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UNI EN 45544-2:2002: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Atmosfere nei luoghi di lavoro - Costruzioni elettriche utilizzate per la rilevazione e misura dirette di concentrazioni di gas e vapori tossici</a:t>
            </a:r>
          </a:p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Parte 2: Prescrizioni sulle prestazioni per apparecchiature utilizzate per la misura di concentrazioni nella gamma dei valori limite</a:t>
            </a: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 (non ATEX)</a:t>
            </a:r>
            <a:endParaRPr lang="en-US" sz="24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olo 6"/>
          <p:cNvSpPr txBox="1">
            <a:spLocks/>
          </p:cNvSpPr>
          <p:nvPr/>
        </p:nvSpPr>
        <p:spPr>
          <a:xfrm>
            <a:off x="323528" y="3861048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 pitchFamily="34" charset="0"/>
                <a:ea typeface="+mj-ea"/>
                <a:cs typeface="Arial" pitchFamily="34" charset="0"/>
              </a:rPr>
              <a:t>CEI EN 50270:2007: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Compatibilità elettromagnetica</a:t>
            </a:r>
          </a:p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Costruzioni elettriche per la rilevazione e misura di gas combustibili, gas tossici o ossigeno </a:t>
            </a: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(Direttiva EMC)</a:t>
            </a:r>
            <a:endParaRPr lang="en-US" sz="24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059832" y="2852936"/>
            <a:ext cx="2304256" cy="576064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b="1" dirty="0" smtClean="0">
                <a:latin typeface="Arial" pitchFamily="34" charset="0"/>
                <a:ea typeface="+mj-ea"/>
                <a:cs typeface="Arial" pitchFamily="34" charset="0"/>
              </a:rPr>
              <a:t>GRAZIE</a:t>
            </a:r>
            <a:endParaRPr lang="en-US" sz="3200" b="1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1691680" y="1722512"/>
            <a:ext cx="5688632" cy="842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SISTEMI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RIVELAZIONE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E ALLARME INCENDIO (FDAS)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4499992" y="263691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6"/>
          <p:cNvSpPr txBox="1">
            <a:spLocks/>
          </p:cNvSpPr>
          <p:nvPr/>
        </p:nvSpPr>
        <p:spPr>
          <a:xfrm>
            <a:off x="1691680" y="3429000"/>
            <a:ext cx="5688632" cy="842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SISTEMI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RIVELAZIONE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GAS (GDS)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4499992" y="4365104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6"/>
          <p:cNvSpPr txBox="1">
            <a:spLocks/>
          </p:cNvSpPr>
          <p:nvPr/>
        </p:nvSpPr>
        <p:spPr>
          <a:xfrm>
            <a:off x="1691680" y="5157192"/>
            <a:ext cx="5688632" cy="842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SISTEMI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ALLARME VOCALE PER SCOPI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EMERGENZA (SSEP)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556792"/>
            <a:ext cx="1440160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FDAS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olo 6"/>
          <p:cNvSpPr txBox="1">
            <a:spLocks/>
          </p:cNvSpPr>
          <p:nvPr/>
        </p:nvSpPr>
        <p:spPr>
          <a:xfrm>
            <a:off x="323528" y="2082552"/>
            <a:ext cx="8352928" cy="127444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UNI 9795:2010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Sistemi fissi automatici di rivelazione e di segnalazione allarme d'incendio - Progettazione, installazione ed esercizio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olo 6"/>
          <p:cNvSpPr txBox="1">
            <a:spLocks/>
          </p:cNvSpPr>
          <p:nvPr/>
        </p:nvSpPr>
        <p:spPr>
          <a:xfrm>
            <a:off x="323528" y="3501008"/>
            <a:ext cx="8352928" cy="163448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UNI CEN/TS 54-14:2004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Sistemi di rivelazione e di segnalazione d’incendio - Parte 14: Linee guida per la pianificazione, la progettazione, l’installazione, la messa in servizio, l’esercizio e la manutenzione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olo 6"/>
          <p:cNvSpPr txBox="1">
            <a:spLocks/>
          </p:cNvSpPr>
          <p:nvPr/>
        </p:nvSpPr>
        <p:spPr>
          <a:xfrm>
            <a:off x="395536" y="5373216"/>
            <a:ext cx="8352928" cy="482352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NFPA 72:2010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National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fire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alarm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ea typeface="+mj-ea"/>
                <a:cs typeface="Arial" pitchFamily="34" charset="0"/>
              </a:rPr>
              <a:t>signaling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 code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 descr="http://www.prohibited.com.au/prohibit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85184"/>
            <a:ext cx="1145308" cy="114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556792"/>
            <a:ext cx="1440160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FDAS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olo 6"/>
          <p:cNvSpPr txBox="1">
            <a:spLocks/>
          </p:cNvSpPr>
          <p:nvPr/>
        </p:nvSpPr>
        <p:spPr>
          <a:xfrm>
            <a:off x="3347864" y="3573016"/>
            <a:ext cx="2448272" cy="792088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TS 54-14 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Progettazione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olo 6"/>
          <p:cNvSpPr txBox="1">
            <a:spLocks/>
          </p:cNvSpPr>
          <p:nvPr/>
        </p:nvSpPr>
        <p:spPr>
          <a:xfrm>
            <a:off x="3203848" y="2060848"/>
            <a:ext cx="2664296" cy="86409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UNI 9795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Progettazione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572000" y="299695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6"/>
          <p:cNvSpPr txBox="1">
            <a:spLocks/>
          </p:cNvSpPr>
          <p:nvPr/>
        </p:nvSpPr>
        <p:spPr>
          <a:xfrm>
            <a:off x="5364088" y="5085184"/>
            <a:ext cx="2448272" cy="108012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EN 54-13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Compatibilità dei componenti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olo 6"/>
          <p:cNvSpPr txBox="1">
            <a:spLocks/>
          </p:cNvSpPr>
          <p:nvPr/>
        </p:nvSpPr>
        <p:spPr>
          <a:xfrm>
            <a:off x="1763688" y="5013176"/>
            <a:ext cx="2448272" cy="792088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EN 54-1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Funzioni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4716016" y="4437112"/>
            <a:ext cx="1368152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3059832" y="4437112"/>
            <a:ext cx="1512168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995936" y="5301208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556792"/>
            <a:ext cx="1440160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GDS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olo 6"/>
          <p:cNvSpPr txBox="1">
            <a:spLocks/>
          </p:cNvSpPr>
          <p:nvPr/>
        </p:nvSpPr>
        <p:spPr>
          <a:xfrm>
            <a:off x="323528" y="2132856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CEI EN 60079-29-2:2009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Rilevatori di gas infiammabili - Scelta, installazione, uso e manutenzione dei rilevatori di gas infiammabili e ossigeno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olo 6"/>
          <p:cNvSpPr txBox="1">
            <a:spLocks/>
          </p:cNvSpPr>
          <p:nvPr/>
        </p:nvSpPr>
        <p:spPr>
          <a:xfrm>
            <a:off x="323528" y="3573016"/>
            <a:ext cx="8352928" cy="936104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CEI EN 60079-14:2010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Atmosfere esplosive - Parte 14: Progettazione, scelta e installazione degli impianti elettrici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olo 6"/>
          <p:cNvSpPr txBox="1">
            <a:spLocks/>
          </p:cNvSpPr>
          <p:nvPr/>
        </p:nvSpPr>
        <p:spPr>
          <a:xfrm>
            <a:off x="323528" y="4581128"/>
            <a:ext cx="8352928" cy="1728192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CEI UNI EN 45544-4:2002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: Atmosfere nei luoghi di lavoro - Costruzioni elettriche utilizzate per la rilevazione e misura dirette di concentrazioni di gas e vapori tossici - Parte 4: Guida alla scelta, installazione, uso e manutenzione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556792"/>
            <a:ext cx="1440160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SSEP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olo 6"/>
          <p:cNvSpPr txBox="1">
            <a:spLocks/>
          </p:cNvSpPr>
          <p:nvPr/>
        </p:nvSpPr>
        <p:spPr>
          <a:xfrm>
            <a:off x="323528" y="2204864"/>
            <a:ext cx="8352928" cy="158417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UNI ISO 7240-19:2010: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Sistemi fissi di rivelazione e di segnalazione allarme d’incendio - Parte 19: Progettazione, installazione, messa in servizio, manutenzione ed esercizio dei sistemi di allarme vocale per scopi d’emergenza 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/>
          <p:cNvSpPr txBox="1">
            <a:spLocks/>
          </p:cNvSpPr>
          <p:nvPr/>
        </p:nvSpPr>
        <p:spPr>
          <a:xfrm>
            <a:off x="1187624" y="620688"/>
            <a:ext cx="6984776" cy="77038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latin typeface="Arial" pitchFamily="34" charset="0"/>
                <a:ea typeface="+mj-ea"/>
                <a:cs typeface="Arial" pitchFamily="34" charset="0"/>
              </a:rPr>
              <a:t>GLI STANDARD PROGETTUALI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magine 4" descr="\\Srv-sv\grafica\Nuovi_Loghi\sv_trasparenz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6"/>
          <p:cNvSpPr txBox="1">
            <a:spLocks/>
          </p:cNvSpPr>
          <p:nvPr/>
        </p:nvSpPr>
        <p:spPr>
          <a:xfrm>
            <a:off x="395536" y="1556792"/>
            <a:ext cx="4032448" cy="482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SICUREZZA FUNZIONALE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olo 6"/>
          <p:cNvSpPr txBox="1">
            <a:spLocks/>
          </p:cNvSpPr>
          <p:nvPr/>
        </p:nvSpPr>
        <p:spPr>
          <a:xfrm>
            <a:off x="323528" y="2204864"/>
            <a:ext cx="8352928" cy="1224136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b="1" dirty="0" smtClean="0">
                <a:latin typeface="Arial" pitchFamily="34" charset="0"/>
                <a:ea typeface="+mj-ea"/>
                <a:cs typeface="Arial" pitchFamily="34" charset="0"/>
              </a:rPr>
              <a:t>IEC 61508 ed.2.0: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Functional safety of electrical/electronic/programmable electronic safety-related systems 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olo 6"/>
          <p:cNvSpPr txBox="1">
            <a:spLocks/>
          </p:cNvSpPr>
          <p:nvPr/>
        </p:nvSpPr>
        <p:spPr>
          <a:xfrm>
            <a:off x="1835696" y="3645024"/>
            <a:ext cx="6192688" cy="432048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Non sono norme armonizzate (ma normative di base)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Freccia a destra rientrata 8"/>
          <p:cNvSpPr/>
          <p:nvPr/>
        </p:nvSpPr>
        <p:spPr>
          <a:xfrm>
            <a:off x="1115616" y="3717032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olo 6"/>
          <p:cNvSpPr txBox="1">
            <a:spLocks/>
          </p:cNvSpPr>
          <p:nvPr/>
        </p:nvSpPr>
        <p:spPr>
          <a:xfrm>
            <a:off x="1835696" y="4293096"/>
            <a:ext cx="6192688" cy="432048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Largo utilizzo nel settore chimico/petrolchimico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Freccia a destra rientrata 10"/>
          <p:cNvSpPr/>
          <p:nvPr/>
        </p:nvSpPr>
        <p:spPr>
          <a:xfrm>
            <a:off x="1115616" y="4365104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tolo 6"/>
          <p:cNvSpPr txBox="1">
            <a:spLocks/>
          </p:cNvSpPr>
          <p:nvPr/>
        </p:nvSpPr>
        <p:spPr>
          <a:xfrm>
            <a:off x="1835696" y="5013176"/>
            <a:ext cx="6192688" cy="720080"/>
          </a:xfrm>
          <a:prstGeom prst="rect">
            <a:avLst/>
          </a:prstGeom>
          <a:ln>
            <a:noFill/>
          </a:ln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noProof="0" dirty="0" smtClean="0">
                <a:latin typeface="Arial" pitchFamily="34" charset="0"/>
                <a:ea typeface="+mj-ea"/>
                <a:cs typeface="Arial" pitchFamily="34" charset="0"/>
              </a:rPr>
              <a:t>Le funzioni antincendio diventano funzioni strumentate di sicurezza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Freccia a destra rientrata 12"/>
          <p:cNvSpPr/>
          <p:nvPr/>
        </p:nvSpPr>
        <p:spPr>
          <a:xfrm>
            <a:off x="1115616" y="5085184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45224"/>
            <a:ext cx="2016224" cy="1241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467544" y="6165304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EN 54-1:2011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484784"/>
            <a:ext cx="4176464" cy="51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3851920" y="1556792"/>
            <a:ext cx="4392488" cy="576064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flipH="1">
            <a:off x="3203848" y="1628800"/>
            <a:ext cx="504056" cy="360040"/>
          </a:xfrm>
          <a:prstGeom prst="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467544" y="1628800"/>
            <a:ext cx="28083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RIVELAZIONE/ATTIVAZIONE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851920" y="3573016"/>
            <a:ext cx="4392488" cy="936104"/>
          </a:xfrm>
          <a:prstGeom prst="rect">
            <a:avLst/>
          </a:prstGeom>
          <a:solidFill>
            <a:schemeClr val="accent4">
              <a:lumMod val="40000"/>
              <a:lumOff val="60000"/>
              <a:alpha val="37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flipH="1">
            <a:off x="3203848" y="3789040"/>
            <a:ext cx="504056" cy="360040"/>
          </a:xfrm>
          <a:prstGeom prst="rightArrow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539552" y="3811106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FUNZIONI DI CONTROLLO (AZIONI)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851920" y="4653136"/>
            <a:ext cx="4392488" cy="936104"/>
          </a:xfrm>
          <a:prstGeom prst="rect">
            <a:avLst/>
          </a:prstGeom>
          <a:solidFill>
            <a:srgbClr val="FFB3B3">
              <a:alpha val="37000"/>
            </a:srgbClr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 flipH="1">
            <a:off x="3203848" y="4869160"/>
            <a:ext cx="504056" cy="360040"/>
          </a:xfrm>
          <a:prstGeom prst="rightArrow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331640" y="4869160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FUNZIONI LOCALI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228184" y="5661248"/>
            <a:ext cx="2016224" cy="936104"/>
          </a:xfrm>
          <a:prstGeom prst="rect">
            <a:avLst/>
          </a:prstGeom>
          <a:solidFill>
            <a:srgbClr val="CCFF99">
              <a:alpha val="36863"/>
            </a:srgbClr>
          </a:solidFill>
          <a:ln w="19050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a destra 46"/>
          <p:cNvSpPr/>
          <p:nvPr/>
        </p:nvSpPr>
        <p:spPr>
          <a:xfrm flipH="1">
            <a:off x="5580112" y="5877272"/>
            <a:ext cx="504056" cy="360040"/>
          </a:xfrm>
          <a:prstGeom prst="rightArrow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3635896" y="5914147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FUNZIONI REMOTE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magine 19" descr="\\Srv-sv\grafica\Nuovi_Loghi\sv_trasparenz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\\Srv-sv\grafica\Nuovi_Loghi\sv_trasparenz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47292" cy="7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2 20"/>
          <p:cNvCxnSpPr/>
          <p:nvPr/>
        </p:nvCxnSpPr>
        <p:spPr>
          <a:xfrm rot="10800000">
            <a:off x="1979712" y="4077072"/>
            <a:ext cx="108012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412776"/>
            <a:ext cx="4176464" cy="51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3707904" y="2204864"/>
            <a:ext cx="1728192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>
            <a:off x="5436096" y="2636912"/>
            <a:ext cx="14401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876256" y="2340169"/>
            <a:ext cx="16561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54-2,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54-13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(CIE)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339752" y="2204864"/>
            <a:ext cx="792088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 rot="10800000" flipV="1">
            <a:off x="1979712" y="2708917"/>
            <a:ext cx="360040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23528" y="2420888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54-4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(PSE)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23528" y="3789040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54-16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(VACIE)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059832" y="3573016"/>
            <a:ext cx="792088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211960" y="3573016"/>
            <a:ext cx="648072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Forma 36"/>
          <p:cNvCxnSpPr>
            <a:stCxn id="36" idx="2"/>
          </p:cNvCxnSpPr>
          <p:nvPr/>
        </p:nvCxnSpPr>
        <p:spPr>
          <a:xfrm rot="5400000">
            <a:off x="2933818" y="3555014"/>
            <a:ext cx="648072" cy="255628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23528" y="4860449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54-2, 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54-18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4932040" y="3573016"/>
            <a:ext cx="936104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/>
          <p:cNvCxnSpPr/>
          <p:nvPr/>
        </p:nvCxnSpPr>
        <p:spPr>
          <a:xfrm>
            <a:off x="5364088" y="5155604"/>
            <a:ext cx="151216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5400000">
            <a:off x="5040846" y="4832362"/>
            <a:ext cx="646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6876256" y="4869160"/>
            <a:ext cx="16561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EN 54-21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(ROUTING)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6876256" y="3780329"/>
            <a:ext cx="187220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DATA COMM.</a:t>
            </a:r>
          </a:p>
          <a:p>
            <a:pPr marL="1588" indent="-1588" algn="ctr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INTERFACE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5940152" y="3573016"/>
            <a:ext cx="576064" cy="936104"/>
          </a:xfrm>
          <a:prstGeom prst="rect">
            <a:avLst/>
          </a:prstGeom>
          <a:solidFill>
            <a:srgbClr val="FF0000">
              <a:alpha val="23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2 54"/>
          <p:cNvCxnSpPr/>
          <p:nvPr/>
        </p:nvCxnSpPr>
        <p:spPr>
          <a:xfrm>
            <a:off x="6516216" y="4005064"/>
            <a:ext cx="360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olo 6"/>
          <p:cNvSpPr txBox="1">
            <a:spLocks/>
          </p:cNvSpPr>
          <p:nvPr/>
        </p:nvSpPr>
        <p:spPr>
          <a:xfrm>
            <a:off x="1763688" y="260648"/>
            <a:ext cx="6336704" cy="100811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STANDARD PROGETTUALI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NORME </a:t>
            </a:r>
            <a:r>
              <a:rPr lang="it-IT" sz="2800" dirty="0" err="1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 PRODOTTO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9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936</Words>
  <Application>Microsoft Office PowerPoint</Application>
  <PresentationFormat>Presentazione su schermo (4:3)</PresentationFormat>
  <Paragraphs>147</Paragraphs>
  <Slides>17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L’EVOLUZIONE DEL CONTESTO NORMATIVO DEI SISTEMI FIRE&amp;GAS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CENTRALE EXFIRE360: APPLICAZIONI PER SISTEMI FIRE –GAS-SPEGNIMENTO</dc:title>
  <dc:creator> </dc:creator>
  <cp:lastModifiedBy>Fabio Turani</cp:lastModifiedBy>
  <cp:revision>164</cp:revision>
  <dcterms:created xsi:type="dcterms:W3CDTF">2012-09-13T08:57:50Z</dcterms:created>
  <dcterms:modified xsi:type="dcterms:W3CDTF">2012-09-25T20:03:15Z</dcterms:modified>
</cp:coreProperties>
</file>